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1"/>
  </p:notesMasterIdLst>
  <p:sldIdLst>
    <p:sldId id="313" r:id="rId5"/>
    <p:sldId id="322" r:id="rId6"/>
    <p:sldId id="323" r:id="rId7"/>
    <p:sldId id="324" r:id="rId8"/>
    <p:sldId id="325" r:id="rId9"/>
    <p:sldId id="314" r:id="rId10"/>
  </p:sldIdLst>
  <p:sldSz cx="12192000" cy="6858000"/>
  <p:notesSz cx="6858000" cy="9144000"/>
  <p:embeddedFontLst>
    <p:embeddedFont>
      <p:font typeface="Abadi Extra Light" panose="020B0204020104020204" pitchFamily="34" charset="0"/>
      <p:regular r:id="rId12"/>
    </p:embeddedFont>
    <p:embeddedFont>
      <p:font typeface="Aptos Light" panose="020B0004020202020204" pitchFamily="34" charset="0"/>
      <p:regular r:id="rId13"/>
      <p:italic r:id="rId14"/>
    </p:embeddedFont>
    <p:embeddedFont>
      <p:font typeface="Arial Nova Cond" panose="020F0502020204030204" pitchFamily="34" charset="0"/>
      <p:regular r:id="rId15"/>
      <p:bold r:id="rId16"/>
      <p:italic r:id="rId17"/>
      <p:boldItalic r:id="rId18"/>
    </p:embeddedFont>
    <p:embeddedFont>
      <p:font typeface="Bahnschrift SemiBold Condensed" panose="020F0502020204030204" pitchFamily="3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ção Predefinida" id="{319A1971-10FA-4BBB-A5E8-9C02F5E2B24E}">
          <p14:sldIdLst>
            <p14:sldId id="313"/>
            <p14:sldId id="322"/>
            <p14:sldId id="323"/>
            <p14:sldId id="324"/>
            <p14:sldId id="325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C31"/>
    <a:srgbClr val="EEB32F"/>
    <a:srgbClr val="E5E5DB"/>
    <a:srgbClr val="0F2B30"/>
    <a:srgbClr val="E7E7DD"/>
    <a:srgbClr val="FFFFFF"/>
    <a:srgbClr val="152F33"/>
    <a:srgbClr val="E6E6E6"/>
    <a:srgbClr val="F4BC37"/>
    <a:srgbClr val="005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89DE2-2707-2A3F-FC72-1A0736777DD9}" v="26" dt="2024-10-03T18:28:44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00" d="100"/>
          <a:sy n="100" d="100"/>
        </p:scale>
        <p:origin x="154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6362B-6489-49C9-BCE9-4BEDF9395F9C}" type="datetimeFigureOut">
              <a:rPr lang="pt-PT" smtClean="0"/>
              <a:t>26/10/24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B64B3-1972-45A6-A639-DED4BE6FE121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485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85C12E-3FFF-E823-3844-A3284E2BC53D}"/>
              </a:ext>
            </a:extLst>
          </p:cNvPr>
          <p:cNvSpPr/>
          <p:nvPr userDrawn="1"/>
        </p:nvSpPr>
        <p:spPr>
          <a:xfrm>
            <a:off x="0" y="0"/>
            <a:ext cx="12192000" cy="1250731"/>
          </a:xfrm>
          <a:prstGeom prst="rect">
            <a:avLst/>
          </a:prstGeom>
          <a:solidFill>
            <a:srgbClr val="0F2B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FFC6A-0A2F-776D-99CD-5967E72DDCF9}"/>
              </a:ext>
            </a:extLst>
          </p:cNvPr>
          <p:cNvSpPr/>
          <p:nvPr userDrawn="1"/>
        </p:nvSpPr>
        <p:spPr>
          <a:xfrm>
            <a:off x="0" y="6295697"/>
            <a:ext cx="12192000" cy="562303"/>
          </a:xfrm>
          <a:prstGeom prst="rect">
            <a:avLst/>
          </a:prstGeom>
          <a:solidFill>
            <a:srgbClr val="0F2B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B31D-95FF-40FC-A496-1E1F4446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283" y="64150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E7E7DD"/>
                </a:solidFill>
                <a:latin typeface="Arial Nova Cond" panose="020B0506020202020204" pitchFamily="34" charset="0"/>
              </a:defRPr>
            </a:lvl1pPr>
          </a:lstStyle>
          <a:p>
            <a:fld id="{EF0D844E-7285-4752-8152-88F815BF17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group of boats in the water&#10;&#10;Description automatically generated">
            <a:extLst>
              <a:ext uri="{FF2B5EF4-FFF2-40B4-BE49-F238E27FC236}">
                <a16:creationId xmlns:a16="http://schemas.microsoft.com/office/drawing/2014/main" id="{95575A81-04F9-25E9-C507-FFA54294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83689" r="33910"/>
          <a:stretch/>
        </p:blipFill>
        <p:spPr>
          <a:xfrm>
            <a:off x="8828690" y="0"/>
            <a:ext cx="3363310" cy="1250732"/>
          </a:xfrm>
          <a:prstGeom prst="rect">
            <a:avLst/>
          </a:prstGeom>
        </p:spPr>
      </p:pic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id="{07715B5E-4AC1-28F0-64E1-DACCE4555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 b="1">
                <a:solidFill>
                  <a:srgbClr val="0F2B30"/>
                </a:solidFill>
                <a:latin typeface="Arial Nova Cond" panose="020B0506020202020204" pitchFamily="34" charset="0"/>
              </a:defRPr>
            </a:lvl1pPr>
            <a:lvl2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2pPr>
            <a:lvl3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3pPr>
            <a:lvl4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4pPr>
            <a:lvl5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6" name="Marcador de Posição do Título 1">
            <a:extLst>
              <a:ext uri="{FF2B5EF4-FFF2-40B4-BE49-F238E27FC236}">
                <a16:creationId xmlns:a16="http://schemas.microsoft.com/office/drawing/2014/main" id="{4D95BA0F-15BB-323C-5D98-19D34D44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EB32F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71098D-B844-A85B-6109-183E455742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415085"/>
            <a:ext cx="4457109" cy="323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19CB8-8D99-ABAA-F881-ED9DBDF0D4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9430" y="6367194"/>
            <a:ext cx="4102738" cy="4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9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85C12E-3FFF-E823-3844-A3284E2BC53D}"/>
              </a:ext>
            </a:extLst>
          </p:cNvPr>
          <p:cNvSpPr/>
          <p:nvPr userDrawn="1"/>
        </p:nvSpPr>
        <p:spPr>
          <a:xfrm>
            <a:off x="0" y="0"/>
            <a:ext cx="12192000" cy="1250731"/>
          </a:xfrm>
          <a:prstGeom prst="rect">
            <a:avLst/>
          </a:prstGeom>
          <a:solidFill>
            <a:srgbClr val="0F2B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3FFC6A-0A2F-776D-99CD-5967E72DDCF9}"/>
              </a:ext>
            </a:extLst>
          </p:cNvPr>
          <p:cNvSpPr/>
          <p:nvPr userDrawn="1"/>
        </p:nvSpPr>
        <p:spPr>
          <a:xfrm>
            <a:off x="0" y="6295697"/>
            <a:ext cx="12192000" cy="562303"/>
          </a:xfrm>
          <a:prstGeom prst="rect">
            <a:avLst/>
          </a:prstGeom>
          <a:solidFill>
            <a:srgbClr val="0F2B3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7B31D-95FF-40FC-A496-1E1F44469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4283" y="641508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E7E7DD"/>
                </a:solidFill>
                <a:latin typeface="Arial Nova Cond" panose="020B0506020202020204" pitchFamily="34" charset="0"/>
              </a:defRPr>
            </a:lvl1pPr>
          </a:lstStyle>
          <a:p>
            <a:fld id="{EF0D844E-7285-4752-8152-88F815BF170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group of boats in the water&#10;&#10;Description automatically generated">
            <a:extLst>
              <a:ext uri="{FF2B5EF4-FFF2-40B4-BE49-F238E27FC236}">
                <a16:creationId xmlns:a16="http://schemas.microsoft.com/office/drawing/2014/main" id="{95575A81-04F9-25E9-C507-FFA54294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4" t="83689" r="33910"/>
          <a:stretch/>
        </p:blipFill>
        <p:spPr>
          <a:xfrm>
            <a:off x="8828690" y="0"/>
            <a:ext cx="3363310" cy="1250732"/>
          </a:xfrm>
          <a:prstGeom prst="rect">
            <a:avLst/>
          </a:prstGeom>
        </p:spPr>
      </p:pic>
      <p:sp>
        <p:nvSpPr>
          <p:cNvPr id="15" name="Marcador de Posição de Conteúdo 2">
            <a:extLst>
              <a:ext uri="{FF2B5EF4-FFF2-40B4-BE49-F238E27FC236}">
                <a16:creationId xmlns:a16="http://schemas.microsoft.com/office/drawing/2014/main" id="{07715B5E-4AC1-28F0-64E1-DACCE4555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>
            <a:lvl1pPr>
              <a:defRPr b="1">
                <a:solidFill>
                  <a:srgbClr val="0F2B30"/>
                </a:solidFill>
                <a:latin typeface="Arial Nova Cond" panose="020B0506020202020204" pitchFamily="34" charset="0"/>
              </a:defRPr>
            </a:lvl1pPr>
            <a:lvl2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2pPr>
            <a:lvl3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3pPr>
            <a:lvl4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4pPr>
            <a:lvl5pPr>
              <a:defRPr>
                <a:solidFill>
                  <a:srgbClr val="0F2B30"/>
                </a:solidFill>
                <a:latin typeface="Arial Nova Cond" panose="020B0506020202020204" pitchFamily="34" charset="0"/>
              </a:defRPr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16" name="Marcador de Posição do Título 1">
            <a:extLst>
              <a:ext uri="{FF2B5EF4-FFF2-40B4-BE49-F238E27FC236}">
                <a16:creationId xmlns:a16="http://schemas.microsoft.com/office/drawing/2014/main" id="{4D95BA0F-15BB-323C-5D98-19D34D44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EB32F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CE4F882-625D-3A2D-F919-7D34636EF27B}"/>
              </a:ext>
            </a:extLst>
          </p:cNvPr>
          <p:cNvSpPr/>
          <p:nvPr userDrawn="1"/>
        </p:nvSpPr>
        <p:spPr>
          <a:xfrm>
            <a:off x="95571" y="-475660"/>
            <a:ext cx="742628" cy="1505191"/>
          </a:xfrm>
          <a:custGeom>
            <a:avLst/>
            <a:gdLst>
              <a:gd name="connsiteX0" fmla="*/ 862314 w 862314"/>
              <a:gd name="connsiteY0" fmla="*/ 451413 h 1747777"/>
              <a:gd name="connsiteX1" fmla="*/ 862314 w 862314"/>
              <a:gd name="connsiteY1" fmla="*/ 1747777 h 1747777"/>
              <a:gd name="connsiteX2" fmla="*/ 0 w 862314"/>
              <a:gd name="connsiteY2" fmla="*/ 1331089 h 1747777"/>
              <a:gd name="connsiteX3" fmla="*/ 0 w 862314"/>
              <a:gd name="connsiteY3" fmla="*/ 0 h 1747777"/>
              <a:gd name="connsiteX4" fmla="*/ 57873 w 862314"/>
              <a:gd name="connsiteY4" fmla="*/ 133109 h 1747777"/>
              <a:gd name="connsiteX5" fmla="*/ 52086 w 862314"/>
              <a:gd name="connsiteY5" fmla="*/ 1232704 h 1747777"/>
              <a:gd name="connsiteX6" fmla="*/ 792866 w 862314"/>
              <a:gd name="connsiteY6" fmla="*/ 897038 h 1747777"/>
              <a:gd name="connsiteX7" fmla="*/ 798653 w 862314"/>
              <a:gd name="connsiteY7" fmla="*/ 393539 h 1747777"/>
              <a:gd name="connsiteX8" fmla="*/ 862314 w 862314"/>
              <a:gd name="connsiteY8" fmla="*/ 451413 h 174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2314" h="1747777">
                <a:moveTo>
                  <a:pt x="862314" y="451413"/>
                </a:moveTo>
                <a:lnTo>
                  <a:pt x="862314" y="1747777"/>
                </a:lnTo>
                <a:lnTo>
                  <a:pt x="0" y="1331089"/>
                </a:lnTo>
                <a:lnTo>
                  <a:pt x="0" y="0"/>
                </a:lnTo>
                <a:lnTo>
                  <a:pt x="57873" y="133109"/>
                </a:lnTo>
                <a:lnTo>
                  <a:pt x="52086" y="1232704"/>
                </a:lnTo>
                <a:lnTo>
                  <a:pt x="792866" y="897038"/>
                </a:lnTo>
                <a:lnTo>
                  <a:pt x="798653" y="393539"/>
                </a:lnTo>
                <a:lnTo>
                  <a:pt x="862314" y="451413"/>
                </a:lnTo>
                <a:close/>
              </a:path>
            </a:pathLst>
          </a:custGeom>
          <a:solidFill>
            <a:srgbClr val="E5E5D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35271-B9F6-4B97-8F93-B8B3C3E9AB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415085"/>
            <a:ext cx="4457109" cy="32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61131C-2727-6253-E5D3-6FC1E28428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09430" y="6367194"/>
            <a:ext cx="4102738" cy="41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2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f a ship&#10;&#10;Description automatically generated">
            <a:extLst>
              <a:ext uri="{FF2B5EF4-FFF2-40B4-BE49-F238E27FC236}">
                <a16:creationId xmlns:a16="http://schemas.microsoft.com/office/drawing/2014/main" id="{EA4290A3-6198-3F97-9764-BF1439491E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"/>
          <a:stretch/>
        </p:blipFill>
        <p:spPr>
          <a:xfrm>
            <a:off x="0" y="0"/>
            <a:ext cx="12192000" cy="6866983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65263FF-6405-D3A6-C3CD-16FC245BE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59"/>
          <a:stretch/>
        </p:blipFill>
        <p:spPr>
          <a:xfrm>
            <a:off x="555171" y="3367299"/>
            <a:ext cx="5453743" cy="2574089"/>
          </a:xfrm>
          <a:prstGeom prst="rect">
            <a:avLst/>
          </a:prstGeom>
        </p:spPr>
      </p:pic>
      <p:sp>
        <p:nvSpPr>
          <p:cNvPr id="3" name="CaixaDeTexto 11">
            <a:extLst>
              <a:ext uri="{FF2B5EF4-FFF2-40B4-BE49-F238E27FC236}">
                <a16:creationId xmlns:a16="http://schemas.microsoft.com/office/drawing/2014/main" id="{224DE17A-15AE-EC9E-3A2E-805DEB41D927}"/>
              </a:ext>
            </a:extLst>
          </p:cNvPr>
          <p:cNvSpPr txBox="1"/>
          <p:nvPr userDrawn="1"/>
        </p:nvSpPr>
        <p:spPr>
          <a:xfrm>
            <a:off x="1639673" y="5344160"/>
            <a:ext cx="3284738" cy="430887"/>
          </a:xfrm>
          <a:prstGeom prst="rect">
            <a:avLst/>
          </a:prstGeom>
          <a:solidFill>
            <a:srgbClr val="0C2C31"/>
          </a:solidFill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ÉVORA AND SINES, </a:t>
            </a:r>
            <a:r>
              <a:rPr lang="pt-PT" sz="2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PORTUGAL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B30A6-420A-9D77-C4CF-3F5309CC35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5" y="6048350"/>
            <a:ext cx="4457109" cy="32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3DE502-6E43-FD80-BD9A-DB477E62E1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212613" y="5994779"/>
            <a:ext cx="4102738" cy="413549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06370A0-BEE9-FCE7-AEF7-67EF0C804F9B}"/>
              </a:ext>
            </a:extLst>
          </p:cNvPr>
          <p:cNvSpPr txBox="1"/>
          <p:nvPr userDrawn="1"/>
        </p:nvSpPr>
        <p:spPr>
          <a:xfrm>
            <a:off x="1138243" y="1421472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www.</a:t>
            </a:r>
            <a:r>
              <a:rPr lang="en-GB" sz="1600" dirty="0">
                <a:solidFill>
                  <a:srgbClr val="E8E9DD"/>
                </a:solidFill>
                <a:latin typeface="Abadi Extra Light"/>
                <a:ea typeface="+mn-lt"/>
                <a:cs typeface="+mn-lt"/>
              </a:rPr>
              <a:t>nexusconference</a:t>
            </a:r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.uevora.pt</a:t>
            </a:r>
            <a:endParaRPr lang="pt-PT" sz="600" dirty="0"/>
          </a:p>
          <a:p>
            <a:endParaRPr lang="en-GB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42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390692-4721-441F-AA3B-73D1C4293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B09A5-F8A9-4DD3-8A5C-434A07FE5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4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7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2" r:id="rId2"/>
    <p:sldLayoutId id="214748365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7AAF2C-B6EB-4B62-E47B-9D62A4EBC037}"/>
              </a:ext>
            </a:extLst>
          </p:cNvPr>
          <p:cNvGrpSpPr/>
          <p:nvPr/>
        </p:nvGrpSpPr>
        <p:grpSpPr>
          <a:xfrm>
            <a:off x="1141115" y="1745760"/>
            <a:ext cx="4954885" cy="1499384"/>
            <a:chOff x="382044" y="1913906"/>
            <a:chExt cx="4108537" cy="14993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BF413E2-B41A-DF93-640E-AE6153CB9131}"/>
                </a:ext>
              </a:extLst>
            </p:cNvPr>
            <p:cNvSpPr txBox="1"/>
            <p:nvPr/>
          </p:nvSpPr>
          <p:spPr>
            <a:xfrm>
              <a:off x="382044" y="1913906"/>
              <a:ext cx="4108537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6000" dirty="0">
                  <a:solidFill>
                    <a:srgbClr val="EEB32F"/>
                  </a:solidFill>
                  <a:latin typeface="Abadi Extra Light" panose="020B0204020104020204" pitchFamily="34" charset="0"/>
                </a:rPr>
                <a:t>Heading</a:t>
              </a:r>
              <a:endParaRPr lang="en-US" sz="3200" dirty="0">
                <a:solidFill>
                  <a:srgbClr val="EEB32F"/>
                </a:solidFill>
                <a:latin typeface="Abadi Extra Light" panose="020B02040201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41A7C1-2400-2558-F917-9F3D3DFCDA3E}"/>
                </a:ext>
              </a:extLst>
            </p:cNvPr>
            <p:cNvSpPr txBox="1"/>
            <p:nvPr/>
          </p:nvSpPr>
          <p:spPr>
            <a:xfrm>
              <a:off x="382044" y="2890070"/>
              <a:ext cx="4108537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Abadi Extra Light" panose="020B0204020104020204" pitchFamily="34" charset="0"/>
                </a:rPr>
                <a:t>Subheading</a:t>
              </a:r>
              <a:endParaRPr lang="en-US" sz="3200" dirty="0">
                <a:solidFill>
                  <a:schemeClr val="bg1"/>
                </a:solidFill>
                <a:latin typeface="Abadi Extra Light" panose="020B0204020104020204" pitchFamily="34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8AEBEC7C-2D7E-7E84-65F7-E8EE54D151A9}"/>
              </a:ext>
            </a:extLst>
          </p:cNvPr>
          <p:cNvSpPr txBox="1"/>
          <p:nvPr/>
        </p:nvSpPr>
        <p:spPr>
          <a:xfrm>
            <a:off x="1198265" y="342611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E8E9DD"/>
                </a:solidFill>
                <a:latin typeface="Abadi Extra Light" panose="020B0204020104020204" pitchFamily="34" charset="0"/>
              </a:rPr>
              <a:t>Na</a:t>
            </a:r>
            <a:r>
              <a:rPr lang="en-GB" dirty="0">
                <a:solidFill>
                  <a:srgbClr val="E8E9DD"/>
                </a:solidFill>
                <a:latin typeface="Abadi Extra Light" panose="020B0204020104020204" pitchFamily="34" charset="0"/>
              </a:rPr>
              <a:t>me, </a:t>
            </a:r>
            <a:r>
              <a:rPr lang="en-GB" sz="1800" dirty="0">
                <a:solidFill>
                  <a:srgbClr val="E8E9DD"/>
                </a:solidFill>
                <a:latin typeface="Abadi Extra Light" panose="020B0204020104020204" pitchFamily="34" charset="0"/>
              </a:rPr>
              <a:t>Affiliation </a:t>
            </a:r>
          </a:p>
        </p:txBody>
      </p:sp>
    </p:spTree>
    <p:extLst>
      <p:ext uri="{BB962C8B-B14F-4D97-AF65-F5344CB8AC3E}">
        <p14:creationId xmlns:p14="http://schemas.microsoft.com/office/powerpoint/2010/main" val="212422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99007EFD-D379-A10F-33F2-AED3C9B270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>
              <a:latin typeface="Abadi Extra Light" panose="020B0204020104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B69EEC-7526-89D8-90D2-991CDBB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>
              <a:latin typeface="Abadi Extra Light" panose="020B0204020104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7A721EE-232E-B0D7-A7F9-FC7D54523132}"/>
              </a:ext>
            </a:extLst>
          </p:cNvPr>
          <p:cNvSpPr txBox="1"/>
          <p:nvPr/>
        </p:nvSpPr>
        <p:spPr>
          <a:xfrm>
            <a:off x="9221743" y="887409"/>
            <a:ext cx="26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1" i="0" dirty="0">
                <a:solidFill>
                  <a:srgbClr val="EEB32F"/>
                </a:solidFill>
                <a:effectLst/>
                <a:latin typeface="Monteserrat"/>
              </a:rPr>
              <a:t>NEXUS International Conference - DGTMP 2024</a:t>
            </a:r>
          </a:p>
          <a:p>
            <a:pPr algn="l"/>
            <a:r>
              <a:rPr lang="en-US" sz="600" b="0" i="0" dirty="0">
                <a:solidFill>
                  <a:srgbClr val="CCCFC7"/>
                </a:solidFill>
                <a:effectLst/>
                <a:latin typeface="Monteserrat"/>
              </a:rPr>
              <a:t>Digital and Green Transition in Maritime Ports: Trends and Challenges</a:t>
            </a:r>
          </a:p>
          <a:p>
            <a:endParaRPr lang="pt-PT" sz="600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C2290E2D-0F97-9912-92C1-6E1FE72A01CF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www.</a:t>
            </a:r>
            <a:r>
              <a:rPr lang="en-GB" sz="1600" dirty="0">
                <a:solidFill>
                  <a:srgbClr val="E8E9DD"/>
                </a:solidFill>
                <a:latin typeface="Abadi Extra Light"/>
                <a:ea typeface="+mn-lt"/>
                <a:cs typeface="+mn-lt"/>
              </a:rPr>
              <a:t>nexusconference</a:t>
            </a:r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.uevora.pt</a:t>
            </a:r>
            <a:endParaRPr lang="pt-PT" sz="600"/>
          </a:p>
          <a:p>
            <a:endParaRPr lang="en-GB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99007EFD-D379-A10F-33F2-AED3C9B270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>
              <a:latin typeface="Abadi Extra Light" panose="020B0204020104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B69EEC-7526-89D8-90D2-991CDBB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>
              <a:latin typeface="Abadi Extra Light" panose="020B0204020104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7A721EE-232E-B0D7-A7F9-FC7D54523132}"/>
              </a:ext>
            </a:extLst>
          </p:cNvPr>
          <p:cNvSpPr txBox="1"/>
          <p:nvPr/>
        </p:nvSpPr>
        <p:spPr>
          <a:xfrm>
            <a:off x="9221743" y="887409"/>
            <a:ext cx="26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1" i="0" dirty="0">
                <a:solidFill>
                  <a:srgbClr val="EEB32F"/>
                </a:solidFill>
                <a:effectLst/>
                <a:latin typeface="Monteserrat"/>
              </a:rPr>
              <a:t>NEXUS International Conference - DGTMP 2024</a:t>
            </a:r>
          </a:p>
          <a:p>
            <a:pPr algn="l"/>
            <a:r>
              <a:rPr lang="en-US" sz="600" b="0" i="0" dirty="0">
                <a:solidFill>
                  <a:srgbClr val="CCCFC7"/>
                </a:solidFill>
                <a:effectLst/>
                <a:latin typeface="Monteserrat"/>
              </a:rPr>
              <a:t>Digital and Green Transition in Maritime Ports: Trends and Challenges</a:t>
            </a:r>
          </a:p>
          <a:p>
            <a:endParaRPr lang="pt-PT" sz="600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21149172-D025-3852-C38E-5F38B96E5D41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www.</a:t>
            </a:r>
            <a:r>
              <a:rPr lang="en-GB" sz="1600" dirty="0">
                <a:solidFill>
                  <a:srgbClr val="E8E9DD"/>
                </a:solidFill>
                <a:latin typeface="Abadi Extra Light"/>
                <a:ea typeface="+mn-lt"/>
                <a:cs typeface="+mn-lt"/>
              </a:rPr>
              <a:t>nexusconference</a:t>
            </a:r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.uevora.pt</a:t>
            </a:r>
            <a:endParaRPr lang="pt-PT" sz="600"/>
          </a:p>
          <a:p>
            <a:endParaRPr lang="en-GB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7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99007EFD-D379-A10F-33F2-AED3C9B270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>
              <a:latin typeface="Abadi Extra Light" panose="020B0204020104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B69EEC-7526-89D8-90D2-991CDBB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>
              <a:latin typeface="Abadi Extra Light" panose="020B0204020104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7A721EE-232E-B0D7-A7F9-FC7D54523132}"/>
              </a:ext>
            </a:extLst>
          </p:cNvPr>
          <p:cNvSpPr txBox="1"/>
          <p:nvPr/>
        </p:nvSpPr>
        <p:spPr>
          <a:xfrm>
            <a:off x="9221743" y="887409"/>
            <a:ext cx="26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1" i="0" dirty="0">
                <a:solidFill>
                  <a:srgbClr val="EEB32F"/>
                </a:solidFill>
                <a:effectLst/>
                <a:latin typeface="Monteserrat"/>
              </a:rPr>
              <a:t>NEXUS International Conference - DGTMP 2024</a:t>
            </a:r>
          </a:p>
          <a:p>
            <a:pPr algn="l"/>
            <a:r>
              <a:rPr lang="en-US" sz="600" b="0" i="0" dirty="0">
                <a:solidFill>
                  <a:srgbClr val="CCCFC7"/>
                </a:solidFill>
                <a:effectLst/>
                <a:latin typeface="Monteserrat"/>
              </a:rPr>
              <a:t>Digital and Green Transition in Maritime Ports: Trends and Challenges</a:t>
            </a:r>
          </a:p>
          <a:p>
            <a:endParaRPr lang="pt-PT" sz="600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3349625-3C09-3490-0626-90ADA79ADC24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www.</a:t>
            </a:r>
            <a:r>
              <a:rPr lang="en-GB" sz="1600" dirty="0">
                <a:solidFill>
                  <a:srgbClr val="E8E9DD"/>
                </a:solidFill>
                <a:latin typeface="Abadi Extra Light"/>
                <a:ea typeface="+mn-lt"/>
                <a:cs typeface="+mn-lt"/>
              </a:rPr>
              <a:t>nexusconference</a:t>
            </a:r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.uevora.pt</a:t>
            </a:r>
            <a:endParaRPr lang="pt-PT" sz="600"/>
          </a:p>
          <a:p>
            <a:endParaRPr lang="en-GB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002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99007EFD-D379-A10F-33F2-AED3C9B270C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>
              <a:latin typeface="Abadi Extra Light" panose="020B0204020104020204" pitchFamily="34" charset="0"/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8B69EEC-7526-89D8-90D2-991CDBB2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>
              <a:latin typeface="Abadi Extra Light" panose="020B0204020104020204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7A721EE-232E-B0D7-A7F9-FC7D54523132}"/>
              </a:ext>
            </a:extLst>
          </p:cNvPr>
          <p:cNvSpPr txBox="1"/>
          <p:nvPr/>
        </p:nvSpPr>
        <p:spPr>
          <a:xfrm>
            <a:off x="9221743" y="887409"/>
            <a:ext cx="2660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b="1" i="0" dirty="0">
                <a:solidFill>
                  <a:srgbClr val="EEB32F"/>
                </a:solidFill>
                <a:effectLst/>
                <a:latin typeface="Monteserrat"/>
              </a:rPr>
              <a:t>NEXUS International Conference - DGTMP 2024</a:t>
            </a:r>
          </a:p>
          <a:p>
            <a:pPr algn="l"/>
            <a:r>
              <a:rPr lang="en-US" sz="600" b="0" i="0" dirty="0">
                <a:solidFill>
                  <a:srgbClr val="CCCFC7"/>
                </a:solidFill>
                <a:effectLst/>
                <a:latin typeface="Monteserrat"/>
              </a:rPr>
              <a:t>Digital and Green Transition in Maritime Ports: Trends and Challenges</a:t>
            </a:r>
          </a:p>
          <a:p>
            <a:endParaRPr lang="pt-PT" sz="600" dirty="0">
              <a:solidFill>
                <a:schemeClr val="bg1"/>
              </a:solidFill>
              <a:latin typeface="Monteserrat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F1F548F7-EF3D-EB20-592C-487CF0571BBF}"/>
              </a:ext>
            </a:extLst>
          </p:cNvPr>
          <p:cNvSpPr txBox="1"/>
          <p:nvPr/>
        </p:nvSpPr>
        <p:spPr>
          <a:xfrm>
            <a:off x="839621" y="93121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www.</a:t>
            </a:r>
            <a:r>
              <a:rPr lang="en-GB" sz="1600" dirty="0">
                <a:solidFill>
                  <a:srgbClr val="E8E9DD"/>
                </a:solidFill>
                <a:latin typeface="Abadi Extra Light"/>
                <a:ea typeface="+mn-lt"/>
                <a:cs typeface="+mn-lt"/>
              </a:rPr>
              <a:t>nexusconference</a:t>
            </a:r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.uevora.pt</a:t>
            </a:r>
            <a:endParaRPr lang="pt-PT" sz="600"/>
          </a:p>
          <a:p>
            <a:endParaRPr lang="en-GB" sz="16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6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67576A3-0A48-0550-9BE2-041E5F6AE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70"/>
          <a:stretch/>
        </p:blipFill>
        <p:spPr>
          <a:xfrm>
            <a:off x="555171" y="3367300"/>
            <a:ext cx="5453743" cy="2570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413E2-B41A-DF93-640E-AE6153CB9131}"/>
              </a:ext>
            </a:extLst>
          </p:cNvPr>
          <p:cNvSpPr txBox="1"/>
          <p:nvPr/>
        </p:nvSpPr>
        <p:spPr>
          <a:xfrm>
            <a:off x="1141115" y="1745760"/>
            <a:ext cx="495488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6000" dirty="0">
                <a:solidFill>
                  <a:srgbClr val="EEB32F"/>
                </a:solidFill>
                <a:latin typeface="Abadi Extra Light" panose="020B0204020104020204" pitchFamily="34" charset="0"/>
              </a:rPr>
              <a:t>Thank you all!</a:t>
            </a:r>
            <a:endParaRPr lang="pt-PT" sz="3200" dirty="0">
              <a:solidFill>
                <a:srgbClr val="EEB32F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58B64C-1169-05F7-3895-5C28DE1D8F40}"/>
              </a:ext>
            </a:extLst>
          </p:cNvPr>
          <p:cNvSpPr/>
          <p:nvPr/>
        </p:nvSpPr>
        <p:spPr>
          <a:xfrm>
            <a:off x="5595257" y="0"/>
            <a:ext cx="6596743" cy="6858000"/>
          </a:xfrm>
          <a:prstGeom prst="rect">
            <a:avLst/>
          </a:prstGeom>
          <a:gradFill flip="none" rotWithShape="1">
            <a:gsLst>
              <a:gs pos="0">
                <a:srgbClr val="0C2C31"/>
              </a:gs>
              <a:gs pos="46000">
                <a:srgbClr val="0C2C31">
                  <a:alpha val="64000"/>
                </a:srgbClr>
              </a:gs>
              <a:gs pos="100000">
                <a:srgbClr val="EEB32F">
                  <a:alpha val="41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5A43A68-ED93-AECF-4105-FA10B4697637}"/>
              </a:ext>
            </a:extLst>
          </p:cNvPr>
          <p:cNvSpPr txBox="1"/>
          <p:nvPr/>
        </p:nvSpPr>
        <p:spPr>
          <a:xfrm>
            <a:off x="1236365" y="2879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E8E9DD"/>
                </a:solidFill>
                <a:latin typeface="Aptos Light" panose="020F0502020204030204" pitchFamily="34" charset="0"/>
              </a:rPr>
              <a:t>Na</a:t>
            </a:r>
            <a:r>
              <a:rPr lang="en-GB" dirty="0">
                <a:solidFill>
                  <a:srgbClr val="E8E9DD"/>
                </a:solidFill>
                <a:latin typeface="Aptos Light" panose="020F0502020204030204" pitchFamily="34" charset="0"/>
              </a:rPr>
              <a:t>me, </a:t>
            </a:r>
            <a:r>
              <a:rPr lang="en-GB" sz="1800" dirty="0">
                <a:solidFill>
                  <a:srgbClr val="E8E9DD"/>
                </a:solidFill>
                <a:latin typeface="Aptos Light" panose="020F0502020204030204" pitchFamily="34" charset="0"/>
              </a:rPr>
              <a:t>Affiliation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44769B2-48B1-373A-F762-A8C71CFCFAF3}"/>
              </a:ext>
            </a:extLst>
          </p:cNvPr>
          <p:cNvSpPr txBox="1"/>
          <p:nvPr/>
        </p:nvSpPr>
        <p:spPr>
          <a:xfrm>
            <a:off x="1639673" y="5344160"/>
            <a:ext cx="3284738" cy="430887"/>
          </a:xfrm>
          <a:prstGeom prst="rect">
            <a:avLst/>
          </a:prstGeom>
          <a:solidFill>
            <a:srgbClr val="0C2C31"/>
          </a:solidFill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ÉVORA AND SINES, </a:t>
            </a:r>
            <a:r>
              <a:rPr lang="pt-PT" sz="22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PORTUGAL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1A54F0CB-4B82-EB18-24D1-BB2009143CB9}"/>
              </a:ext>
            </a:extLst>
          </p:cNvPr>
          <p:cNvSpPr txBox="1"/>
          <p:nvPr/>
        </p:nvSpPr>
        <p:spPr>
          <a:xfrm>
            <a:off x="1138243" y="1555337"/>
            <a:ext cx="689941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www.</a:t>
            </a:r>
            <a:r>
              <a:rPr lang="en-GB" sz="1600" dirty="0">
                <a:solidFill>
                  <a:srgbClr val="E8E9DD"/>
                </a:solidFill>
                <a:latin typeface="Abadi Extra Light"/>
                <a:ea typeface="+mn-lt"/>
                <a:cs typeface="+mn-lt"/>
              </a:rPr>
              <a:t>nexusconference</a:t>
            </a:r>
            <a:r>
              <a:rPr lang="en-GB" sz="1600" dirty="0">
                <a:solidFill>
                  <a:srgbClr val="E8E9DD"/>
                </a:solidFill>
                <a:ea typeface="+mn-lt"/>
                <a:cs typeface="+mn-lt"/>
              </a:rPr>
              <a:t>.uevora.pt</a:t>
            </a:r>
            <a:endParaRPr lang="pt-PT" sz="600"/>
          </a:p>
          <a:p>
            <a:endParaRPr lang="en-GB" sz="1600" dirty="0">
              <a:latin typeface="Abadi Extra Light" panose="020B0204020104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97D484-CB3B-AE7A-DADD-381B08F07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2613" y="5994780"/>
            <a:ext cx="4102733" cy="4135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7FDED8-D897-37D4-C267-B134D963D1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15" y="6048350"/>
            <a:ext cx="4457109" cy="32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18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D1F6C"/>
      </a:accent1>
      <a:accent2>
        <a:srgbClr val="EDBE23"/>
      </a:accent2>
      <a:accent3>
        <a:srgbClr val="24A2D5"/>
      </a:accent3>
      <a:accent4>
        <a:srgbClr val="93BA21"/>
      </a:accent4>
      <a:accent5>
        <a:srgbClr val="5F349C"/>
      </a:accent5>
      <a:accent6>
        <a:srgbClr val="DB2E2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cfef9a-8389-4e1c-9432-3b2def9a0716">
      <Terms xmlns="http://schemas.microsoft.com/office/infopath/2007/PartnerControls"/>
    </lcf76f155ced4ddcb4097134ff3c332f>
    <TaxCatchAll xmlns="0b9b581f-ea77-4a98-a320-5898887697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CBA4694AFEB2419B5C2DBA8C5758C7" ma:contentTypeVersion="15" ma:contentTypeDescription="Criar um novo documento." ma:contentTypeScope="" ma:versionID="bcd118edde08a0f74efde9589fc39a85">
  <xsd:schema xmlns:xsd="http://www.w3.org/2001/XMLSchema" xmlns:xs="http://www.w3.org/2001/XMLSchema" xmlns:p="http://schemas.microsoft.com/office/2006/metadata/properties" xmlns:ns2="0bcfef9a-8389-4e1c-9432-3b2def9a0716" xmlns:ns3="0b9b581f-ea77-4a98-a320-5898887697c2" targetNamespace="http://schemas.microsoft.com/office/2006/metadata/properties" ma:root="true" ma:fieldsID="61381d176c9c95d0c3725b9e3c4de1f1" ns2:_="" ns3:_="">
    <xsd:import namespace="0bcfef9a-8389-4e1c-9432-3b2def9a0716"/>
    <xsd:import namespace="0b9b581f-ea77-4a98-a320-5898887697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fef9a-8389-4e1c-9432-3b2def9a07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m" ma:readOnly="false" ma:fieldId="{5cf76f15-5ced-4ddc-b409-7134ff3c332f}" ma:taxonomyMulti="true" ma:sspId="62b1d295-842a-4ad4-b401-9efa931a6e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b581f-ea77-4a98-a320-5898887697c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03aa2475-2ea3-41b4-b00d-d6cf9d8f425e}" ma:internalName="TaxCatchAll" ma:showField="CatchAllData" ma:web="0b9b581f-ea77-4a98-a320-5898887697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1D4C1-3AE5-441A-B623-781B4DF7C54E}">
  <ds:schemaRefs>
    <ds:schemaRef ds:uri="0b9b581f-ea77-4a98-a320-5898887697c2"/>
    <ds:schemaRef ds:uri="0bcfef9a-8389-4e1c-9432-3b2def9a071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DBE27C6-BFDF-4DD5-9308-D4BBAD701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473CF6-22E7-4057-97D7-35357416F3D8}">
  <ds:schemaRefs>
    <ds:schemaRef ds:uri="0b9b581f-ea77-4a98-a320-5898887697c2"/>
    <ds:schemaRef ds:uri="0bcfef9a-8389-4e1c-9432-3b2def9a07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120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Monteserrat</vt:lpstr>
      <vt:lpstr>Aptos Light</vt:lpstr>
      <vt:lpstr>Arial Nova Cond</vt:lpstr>
      <vt:lpstr>Aptos</vt:lpstr>
      <vt:lpstr>Bahnschrift SemiBold Condensed</vt:lpstr>
      <vt:lpstr>Arial</vt:lpstr>
      <vt:lpstr>Abadi Extra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Filipe</dc:creator>
  <cp:lastModifiedBy>Sandra Filipe</cp:lastModifiedBy>
  <cp:revision>26</cp:revision>
  <dcterms:created xsi:type="dcterms:W3CDTF">2020-02-17T06:54:48Z</dcterms:created>
  <dcterms:modified xsi:type="dcterms:W3CDTF">2024-10-26T20:55:21Z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5329217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  <property fmtid="{D5CDD505-2E9C-101B-9397-08002B2CF9AE}" pid="5" name="ContentTypeId">
    <vt:lpwstr>0x01010070CBA4694AFEB2419B5C2DBA8C5758C7</vt:lpwstr>
  </property>
  <property fmtid="{D5CDD505-2E9C-101B-9397-08002B2CF9AE}" pid="6" name="MediaServiceImageTags">
    <vt:lpwstr/>
  </property>
</Properties>
</file>